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75" r:id="rId4"/>
    <p:sldId id="276" r:id="rId5"/>
    <p:sldId id="262" r:id="rId6"/>
    <p:sldId id="258" r:id="rId7"/>
    <p:sldId id="259" r:id="rId8"/>
    <p:sldId id="260" r:id="rId9"/>
    <p:sldId id="261" r:id="rId10"/>
    <p:sldId id="263" r:id="rId11"/>
    <p:sldId id="264" r:id="rId12"/>
    <p:sldId id="272" r:id="rId13"/>
    <p:sldId id="257" r:id="rId14"/>
    <p:sldId id="271" r:id="rId15"/>
    <p:sldId id="273" r:id="rId16"/>
    <p:sldId id="267" r:id="rId17"/>
    <p:sldId id="265" r:id="rId18"/>
    <p:sldId id="27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3F0D98-409D-46CE-A254-7897B7215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AB9CD3-49CE-4733-927B-1D12F6D92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D98638-42B0-47C4-9761-D3E97E5CE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6265-28D8-4E74-ADA1-22FF9061CB4B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D1AAB9-3F45-4927-AE6D-785B6A370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2BC158-3206-46A0-ABC4-D76EFC652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64898-A916-40C1-938F-2477F507B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495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1BF43-77D3-427A-9046-DB1413269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439635-DE5A-42C2-ABDF-038504031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AA1AAD-D07F-4BFB-A4A1-55852BC28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6265-28D8-4E74-ADA1-22FF9061CB4B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96273B-D224-4EC7-B70A-AE45219EC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A76215-8D48-4ED9-851A-95E082300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64898-A916-40C1-938F-2477F507B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412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A0CCA9F-AD75-4819-9B0D-4500FF302B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48C530-C458-4373-94DE-A44057752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809782-AC89-4601-9AEB-3EDD3276C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6265-28D8-4E74-ADA1-22FF9061CB4B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32B503-4D85-4D13-AEAD-68270D396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CC51CB-B632-4230-BED1-FF1168E26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64898-A916-40C1-938F-2477F507B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113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527F8B-299A-44FC-BE24-1A501213C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F4CE3A-D036-4C22-9BB6-A63EF8E75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EA3C7B-3738-4566-9E47-39888073F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6265-28D8-4E74-ADA1-22FF9061CB4B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3FE0E0-9D62-45F6-B025-06DD44116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D98819-FF58-4818-9B05-9CF040A51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64898-A916-40C1-938F-2477F507B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824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01C5E-5DE1-4E58-9C80-E9CC534E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9C37A5-2DAC-499A-B6DB-5F9D7B52C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8DB9C7-B84B-4B25-92A2-5360A1255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6265-28D8-4E74-ADA1-22FF9061CB4B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D71C8E-E0A2-4243-B365-16AF1E28F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4B68DA-6A91-4AC0-B745-6A49F168A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64898-A916-40C1-938F-2477F507B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868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2E784-2F3D-41C6-8816-FAFE9DF31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622331-C836-4EA8-A615-4FCBAC3B9A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539271-2F6B-4059-B263-EB7DE4FE0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8E31BF-8610-4483-A540-59B576231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6265-28D8-4E74-ADA1-22FF9061CB4B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32B206-39B3-4E4D-B4AF-877603525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D84722-0191-4A1D-B6D0-440352DA5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64898-A916-40C1-938F-2477F507B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852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8ED27B-95C0-4382-B671-0392EAA5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4D423C-BC08-4AFC-9C16-A6260AB89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BB210C-29B6-48B5-84C6-DC5122D36C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EB153F0-7675-45D9-9F1B-8E5C165587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D89744-33DB-40E2-9676-161F8D0780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244E136-6CCA-419F-B60A-8295F604B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6265-28D8-4E74-ADA1-22FF9061CB4B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764418A-3FBA-47EC-8E46-A0846E350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3341955-036B-4A6F-B271-902D24F1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64898-A916-40C1-938F-2477F507B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028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10B3DA-E6DF-4229-89DE-AAFFFC9BE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E12DCB2-AAF5-4BA8-92CD-D65EE0E10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6265-28D8-4E74-ADA1-22FF9061CB4B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AD6A67-4AA0-4543-BA6E-28F180F71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C1FDA9-C3B4-4591-9CDC-462583A84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64898-A916-40C1-938F-2477F507B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09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0ECCA77-68B0-4403-9B70-5062E662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6265-28D8-4E74-ADA1-22FF9061CB4B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DB4687F-8AE5-49D0-9FE9-093A99263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29935D-C176-4F5F-81C6-8DD9D3795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64898-A916-40C1-938F-2477F507B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663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9D8522-8C19-4EDD-9210-EA304496D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A7C5A6-2A39-433E-940A-C3B484869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7B2243-17DD-4902-96ED-4FF721E2B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6E98D4-3728-4393-A7BA-C73C53E88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6265-28D8-4E74-ADA1-22FF9061CB4B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16738B-44D1-497B-B265-BB617D642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4408AD-E09D-482E-9770-ED3631A3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64898-A916-40C1-938F-2477F507B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827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1E459-E5A1-443E-8825-A7DEB98F0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57DF0F7-83CC-413C-A583-E99C406581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AF9EBA6-B47D-44D1-ADFB-F47294316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F58901-E412-4483-B147-23531E34E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6265-28D8-4E74-ADA1-22FF9061CB4B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EC69B4-9A98-430D-B4E1-E089903E0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50013-F9E1-4AD0-9469-252561F2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64898-A916-40C1-938F-2477F507B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436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583FBA-AF6C-4FD4-9C96-F0E8910B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7830B5-2647-48A4-8E45-7040D959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8B7E26-EA3B-4F6C-8B86-F6DBA3A20F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B6265-28D8-4E74-ADA1-22FF9061CB4B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C6EA2B-E2B3-45E0-8FB8-2B45D3BE32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6F4A06-F768-4E07-8C7D-4BD076B757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64898-A916-40C1-938F-2477F507BC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603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42E12D-C63A-4E30-B11D-50C3A465997B}"/>
              </a:ext>
            </a:extLst>
          </p:cNvPr>
          <p:cNvSpPr txBox="1"/>
          <p:nvPr/>
        </p:nvSpPr>
        <p:spPr>
          <a:xfrm>
            <a:off x="4242062" y="1772239"/>
            <a:ext cx="3855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/>
              <a:t>以太坊相关基础知识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2640C2-9757-4AFE-A85E-7CA1580339FA}"/>
              </a:ext>
            </a:extLst>
          </p:cNvPr>
          <p:cNvSpPr txBox="1"/>
          <p:nvPr/>
        </p:nvSpPr>
        <p:spPr>
          <a:xfrm>
            <a:off x="4986778" y="3101823"/>
            <a:ext cx="2903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关于挖矿的几个问题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          智能合约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FD4BB1-F812-4B79-9863-DDD6190E5DD1}"/>
              </a:ext>
            </a:extLst>
          </p:cNvPr>
          <p:cNvSpPr txBox="1"/>
          <p:nvPr/>
        </p:nvSpPr>
        <p:spPr>
          <a:xfrm>
            <a:off x="5561814" y="4769962"/>
            <a:ext cx="1216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20210713</a:t>
            </a:r>
          </a:p>
          <a:p>
            <a:r>
              <a:rPr lang="zh-CN" altLang="en-US"/>
              <a:t>  黄睿楠</a:t>
            </a:r>
          </a:p>
        </p:txBody>
      </p:sp>
    </p:spTree>
    <p:extLst>
      <p:ext uri="{BB962C8B-B14F-4D97-AF65-F5344CB8AC3E}">
        <p14:creationId xmlns:p14="http://schemas.microsoft.com/office/powerpoint/2010/main" val="913348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617EA3-FF3F-4E96-ACA0-5D97401795F7}"/>
              </a:ext>
            </a:extLst>
          </p:cNvPr>
          <p:cNvSpPr txBox="1"/>
          <p:nvPr/>
        </p:nvSpPr>
        <p:spPr>
          <a:xfrm>
            <a:off x="4300193" y="477737"/>
            <a:ext cx="3591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调用智能合约需要支付汽油费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3E0767-1CCE-4A5C-9BC6-D38659938E8A}"/>
              </a:ext>
            </a:extLst>
          </p:cNvPr>
          <p:cNvSpPr txBox="1"/>
          <p:nvPr/>
        </p:nvSpPr>
        <p:spPr>
          <a:xfrm>
            <a:off x="1000812" y="3761294"/>
            <a:ext cx="101903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当一个全节点收到一个对智能合约的调用，先按照最大汽油费收取（</a:t>
            </a:r>
            <a:r>
              <a:rPr lang="en-US" altLang="zh-CN"/>
              <a:t>gasLimit*gasPrice</a:t>
            </a:r>
            <a:r>
              <a:rPr lang="zh-CN" altLang="en-US"/>
              <a:t>），从其账户一次性扣除。若执行该合约消耗的汽油费小于预先扣除的汽油费，则</a:t>
            </a:r>
            <a:r>
              <a:rPr lang="zh-CN" altLang="en-US" b="1"/>
              <a:t>退还多余的汽油费</a:t>
            </a:r>
            <a:r>
              <a:rPr lang="zh-CN" altLang="en-US"/>
              <a:t>；否则，若汽油费不够，则发生</a:t>
            </a:r>
            <a:r>
              <a:rPr lang="zh-CN" altLang="en-US" b="1"/>
              <a:t>回滚，已经消耗的汽油费不退</a:t>
            </a:r>
            <a:r>
              <a:rPr lang="zh-CN" altLang="en-US"/>
              <a:t>（</a:t>
            </a:r>
            <a:r>
              <a:rPr lang="zh-CN" altLang="en-US" b="0" i="0">
                <a:effectLst/>
                <a:latin typeface="-apple-system"/>
              </a:rPr>
              <a:t>防止恶意节点对全节点进行恶意调用。</a:t>
            </a:r>
            <a:r>
              <a:rPr lang="zh-CN" altLang="en-US"/>
              <a:t>）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比特币直接通过限制区块大小</a:t>
            </a:r>
            <a:r>
              <a:rPr lang="en-US" altLang="zh-CN"/>
              <a:t>1MB</a:t>
            </a:r>
            <a:r>
              <a:rPr lang="zh-CN" altLang="en-US"/>
              <a:t>保障对网络资源压力不会过大，这</a:t>
            </a:r>
            <a:r>
              <a:rPr lang="en-US" altLang="zh-CN"/>
              <a:t>1MB</a:t>
            </a:r>
            <a:r>
              <a:rPr lang="zh-CN" altLang="en-US"/>
              <a:t>大小是固定的，无法修改。而以太坊中，每个矿工都可以以前一个区块中</a:t>
            </a:r>
            <a:r>
              <a:rPr lang="en-US" altLang="zh-CN"/>
              <a:t>gasLimit</a:t>
            </a:r>
            <a:r>
              <a:rPr lang="zh-CN" altLang="en-US"/>
              <a:t>为基数，进行上调或下调</a:t>
            </a:r>
            <a:r>
              <a:rPr lang="en-US" altLang="zh-CN"/>
              <a:t>1/1024</a:t>
            </a:r>
            <a:r>
              <a:rPr lang="zh-CN" altLang="en-US"/>
              <a:t>，从而，通过绝大多数区块不断上下调整，保证得到一个较为理想化的</a:t>
            </a:r>
            <a:r>
              <a:rPr lang="en-US" altLang="zh-CN"/>
              <a:t>gasLimit</a:t>
            </a:r>
            <a:r>
              <a:rPr lang="zh-CN" altLang="en-US"/>
              <a:t>值。最终整个系统的</a:t>
            </a:r>
            <a:r>
              <a:rPr lang="en-US" altLang="zh-CN"/>
              <a:t>gasLimit</a:t>
            </a:r>
            <a:r>
              <a:rPr lang="zh-CN" altLang="en-US"/>
              <a:t>就是所有矿工希望的平均值。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9D915D9-4FCB-4A06-9961-F56D7C0079A9}"/>
              </a:ext>
            </a:extLst>
          </p:cNvPr>
          <p:cNvSpPr txBox="1"/>
          <p:nvPr/>
        </p:nvSpPr>
        <p:spPr>
          <a:xfrm>
            <a:off x="1000812" y="1342380"/>
            <a:ext cx="98038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为什么要引入汽油费？</a:t>
            </a:r>
            <a:endParaRPr lang="en-US" altLang="zh-CN"/>
          </a:p>
          <a:p>
            <a:r>
              <a:rPr lang="zh-CN" altLang="en-US"/>
              <a:t>防止死循环。</a:t>
            </a:r>
            <a:endParaRPr lang="en-US" altLang="zh-CN"/>
          </a:p>
          <a:p>
            <a:r>
              <a:rPr lang="zh-CN" altLang="en-US"/>
              <a:t>在比特币系统中，交易比较简单，仅仅是转账操作，可以通过交易的字节数衡量出交易所需要消耗的资源多少。但以太坊中引入了智能合约，智能合约逻辑很复杂，其字节数与消耗资源数并无关联。存在某些交易，从字节数来看很小，但其实际消耗资源很大</a:t>
            </a:r>
            <a:r>
              <a:rPr lang="en-US" altLang="zh-CN"/>
              <a:t>(</a:t>
            </a:r>
            <a:r>
              <a:rPr lang="zh-CN" altLang="en-US"/>
              <a:t>例如调用其他合约</a:t>
            </a:r>
            <a:r>
              <a:rPr lang="en-US" altLang="zh-CN"/>
              <a:t>)</a:t>
            </a:r>
            <a:r>
              <a:rPr lang="zh-CN" altLang="en-US"/>
              <a:t>，因此要根据交易的具体操作收费。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6375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0EB6B3-8901-4743-B33E-26308735622A}"/>
              </a:ext>
            </a:extLst>
          </p:cNvPr>
          <p:cNvSpPr txBox="1"/>
          <p:nvPr/>
        </p:nvSpPr>
        <p:spPr>
          <a:xfrm>
            <a:off x="923826" y="1489436"/>
            <a:ext cx="9341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智能合约支持多线程吗？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不支持。</a:t>
            </a:r>
            <a:endParaRPr lang="en-US" altLang="zh-CN"/>
          </a:p>
          <a:p>
            <a:r>
              <a:rPr lang="zh-CN" altLang="en-US"/>
              <a:t>因为以太坊本质为一个交易驱动的状态机，面对同一组输入，必须转移到一个确定的状态。但对于多线程来说，同一组输入的输入顺序不同，最终的结果可能不一致。</a:t>
            </a:r>
            <a:endParaRPr lang="en-US" altLang="zh-CN"/>
          </a:p>
          <a:p>
            <a:r>
              <a:rPr lang="zh-CN" altLang="en-US"/>
              <a:t>此外，其他可能导致执行结果不确定的操作也不支持。</a:t>
            </a:r>
            <a:endParaRPr lang="en-US" altLang="zh-CN"/>
          </a:p>
          <a:p>
            <a:r>
              <a:rPr lang="zh-CN" altLang="en-US"/>
              <a:t>例如：产生随机数。因此，以太坊中的随机数是伪随机数。</a:t>
            </a:r>
          </a:p>
        </p:txBody>
      </p:sp>
    </p:spTree>
    <p:extLst>
      <p:ext uri="{BB962C8B-B14F-4D97-AF65-F5344CB8AC3E}">
        <p14:creationId xmlns:p14="http://schemas.microsoft.com/office/powerpoint/2010/main" val="3886348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FC77A34-270F-430C-AE5C-F7E9EFAA9E36}"/>
              </a:ext>
            </a:extLst>
          </p:cNvPr>
          <p:cNvSpPr txBox="1"/>
          <p:nvPr/>
        </p:nvSpPr>
        <p:spPr>
          <a:xfrm>
            <a:off x="718795" y="2322862"/>
            <a:ext cx="104802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拍卖规则：在拍卖过程中，每个人都可以出价竞拍，为了保证诚信，每次竞拍要把出价对应的以太币发送到智能合约，并锁定其中。每个竞拍者可以通过“补差价”的方式，多次出价。拍卖结束时，最高出价人的钱会给受益人，没有竞拍成功的人会拿回之前被锁定的钱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959E0F-929A-4BE2-8165-B4948EECE141}"/>
              </a:ext>
            </a:extLst>
          </p:cNvPr>
          <p:cNvSpPr txBox="1"/>
          <p:nvPr/>
        </p:nvSpPr>
        <p:spPr>
          <a:xfrm>
            <a:off x="3384223" y="471340"/>
            <a:ext cx="5165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以实现“公开拍卖”功能的智能合约代码为例</a:t>
            </a:r>
          </a:p>
        </p:txBody>
      </p:sp>
    </p:spTree>
    <p:extLst>
      <p:ext uri="{BB962C8B-B14F-4D97-AF65-F5344CB8AC3E}">
        <p14:creationId xmlns:p14="http://schemas.microsoft.com/office/powerpoint/2010/main" val="3595313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B2FD35F-8846-4473-9992-084E1A13A979}"/>
              </a:ext>
            </a:extLst>
          </p:cNvPr>
          <p:cNvSpPr txBox="1"/>
          <p:nvPr/>
        </p:nvSpPr>
        <p:spPr>
          <a:xfrm>
            <a:off x="4606564" y="254523"/>
            <a:ext cx="2604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智能合约的代码结构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B5B9E0-E6BB-4240-B00C-4AF54678E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33" y="937377"/>
            <a:ext cx="9225533" cy="569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70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9235ED-7EE4-43F1-B54C-5B1E5E885767}"/>
              </a:ext>
            </a:extLst>
          </p:cNvPr>
          <p:cNvSpPr txBox="1"/>
          <p:nvPr/>
        </p:nvSpPr>
        <p:spPr>
          <a:xfrm>
            <a:off x="5866614" y="1972570"/>
            <a:ext cx="63253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关于</a:t>
            </a:r>
            <a:r>
              <a:rPr lang="en-US" altLang="zh-CN"/>
              <a:t>Payable </a:t>
            </a:r>
            <a:r>
              <a:rPr lang="zh-CN" altLang="en-US"/>
              <a:t>：</a:t>
            </a:r>
            <a:endParaRPr lang="en-US" altLang="zh-CN"/>
          </a:p>
          <a:p>
            <a:r>
              <a:rPr lang="zh-CN" altLang="en-US"/>
              <a:t>以太坊中规定，如果一个函数可以接收外部转账，则必须标记为</a:t>
            </a:r>
            <a:r>
              <a:rPr lang="en-US" altLang="zh-CN"/>
              <a:t>payable</a:t>
            </a:r>
            <a:r>
              <a:rPr lang="zh-CN" altLang="en-US"/>
              <a:t>。该例中</a:t>
            </a:r>
            <a:r>
              <a:rPr lang="en-US" altLang="zh-CN"/>
              <a:t>bid()</a:t>
            </a:r>
            <a:r>
              <a:rPr lang="zh-CN" altLang="en-US"/>
              <a:t>为出价，因此需要</a:t>
            </a:r>
            <a:r>
              <a:rPr lang="en-US" altLang="zh-CN"/>
              <a:t>payable</a:t>
            </a:r>
            <a:r>
              <a:rPr lang="zh-CN" altLang="en-US"/>
              <a:t>进行标记；</a:t>
            </a:r>
            <a:r>
              <a:rPr lang="en-US" altLang="zh-CN"/>
              <a:t>withdraw()</a:t>
            </a:r>
            <a:r>
              <a:rPr lang="zh-CN" altLang="en-US"/>
              <a:t>为其他未拍卖到的人将锁定在智能合约中的钱取出的函数，其不涉及转账，因此不需要</a:t>
            </a:r>
            <a:r>
              <a:rPr lang="en-US" altLang="zh-CN"/>
              <a:t>payable</a:t>
            </a:r>
            <a:r>
              <a:rPr lang="zh-CN" altLang="en-US"/>
              <a:t>进行标记。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3C336F6-2A5A-422C-A7B7-31AC27B33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09" y="1972570"/>
            <a:ext cx="5037257" cy="21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51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F290AE6-4B90-4800-8316-5B2F6D021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35" y="1409700"/>
            <a:ext cx="6172200" cy="4038600"/>
          </a:xfrm>
          <a:prstGeom prst="rect">
            <a:avLst/>
          </a:prstGeom>
        </p:spPr>
      </p:pic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B2ABAD8E-292D-420A-B3C4-DA0AE751ABFC}"/>
              </a:ext>
            </a:extLst>
          </p:cNvPr>
          <p:cNvCxnSpPr>
            <a:cxnSpLocks/>
          </p:cNvCxnSpPr>
          <p:nvPr/>
        </p:nvCxnSpPr>
        <p:spPr>
          <a:xfrm flipV="1">
            <a:off x="5542961" y="2839154"/>
            <a:ext cx="1913641" cy="4784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25F2E59-4018-4756-89F8-97A90FE2FE76}"/>
              </a:ext>
            </a:extLst>
          </p:cNvPr>
          <p:cNvSpPr txBox="1"/>
          <p:nvPr/>
        </p:nvSpPr>
        <p:spPr>
          <a:xfrm>
            <a:off x="7456602" y="2654488"/>
            <a:ext cx="2507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本次出价金额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3924A2F-2FC4-4145-B7BA-28D761AA2C3F}"/>
              </a:ext>
            </a:extLst>
          </p:cNvPr>
          <p:cNvSpPr txBox="1"/>
          <p:nvPr/>
        </p:nvSpPr>
        <p:spPr>
          <a:xfrm>
            <a:off x="5213022" y="494918"/>
            <a:ext cx="1150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bid</a:t>
            </a:r>
            <a:r>
              <a:rPr lang="zh-CN" altLang="en-US" sz="2000" b="1"/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2963567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910AF1-1624-4138-8E45-7D8FFCE27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658"/>
            <a:ext cx="12192000" cy="354268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3705B7D-9277-47B0-AB8A-99320B26E3ED}"/>
              </a:ext>
            </a:extLst>
          </p:cNvPr>
          <p:cNvSpPr txBox="1"/>
          <p:nvPr/>
        </p:nvSpPr>
        <p:spPr>
          <a:xfrm>
            <a:off x="4468305" y="395925"/>
            <a:ext cx="2771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竞拍结束的两个函数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5CA94A0-A857-4145-865A-056C2020084E}"/>
              </a:ext>
            </a:extLst>
          </p:cNvPr>
          <p:cNvCxnSpPr/>
          <p:nvPr/>
        </p:nvCxnSpPr>
        <p:spPr>
          <a:xfrm>
            <a:off x="3157979" y="4091233"/>
            <a:ext cx="0" cy="1470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3B2E0035-D3B2-4511-98E3-1B7A827C11A1}"/>
              </a:ext>
            </a:extLst>
          </p:cNvPr>
          <p:cNvSpPr txBox="1"/>
          <p:nvPr/>
        </p:nvSpPr>
        <p:spPr>
          <a:xfrm>
            <a:off x="2601798" y="5667075"/>
            <a:ext cx="204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转账函数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E66BF1A-87FD-4196-928D-AA236EB88616}"/>
              </a:ext>
            </a:extLst>
          </p:cNvPr>
          <p:cNvCxnSpPr/>
          <p:nvPr/>
        </p:nvCxnSpPr>
        <p:spPr>
          <a:xfrm>
            <a:off x="10614581" y="4091233"/>
            <a:ext cx="358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10445F85-CF3D-4940-B737-DD063A9CBBFC}"/>
              </a:ext>
            </a:extLst>
          </p:cNvPr>
          <p:cNvSpPr txBox="1"/>
          <p:nvPr/>
        </p:nvSpPr>
        <p:spPr>
          <a:xfrm>
            <a:off x="10972800" y="3906567"/>
            <a:ext cx="143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失败则回退</a:t>
            </a:r>
          </a:p>
        </p:txBody>
      </p:sp>
    </p:spTree>
    <p:extLst>
      <p:ext uri="{BB962C8B-B14F-4D97-AF65-F5344CB8AC3E}">
        <p14:creationId xmlns:p14="http://schemas.microsoft.com/office/powerpoint/2010/main" val="2919525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03A7A80-7566-4141-BD54-5ACC8511008F}"/>
              </a:ext>
            </a:extLst>
          </p:cNvPr>
          <p:cNvSpPr txBox="1"/>
          <p:nvPr/>
        </p:nvSpPr>
        <p:spPr>
          <a:xfrm>
            <a:off x="509047" y="1197204"/>
            <a:ext cx="105391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转账有以下三种方法：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&lt;address&gt;.transfer(uint256 amount)</a:t>
            </a:r>
          </a:p>
          <a:p>
            <a:r>
              <a:rPr lang="en-US" altLang="zh-CN"/>
              <a:t>&lt;address&gt;.send(uint256 amount) returns(bool)</a:t>
            </a:r>
          </a:p>
          <a:p>
            <a:r>
              <a:rPr lang="en-US" altLang="zh-CN"/>
              <a:t>&lt;address&gt;.call.value(uint256 amount) ()</a:t>
            </a:r>
          </a:p>
          <a:p>
            <a:endParaRPr lang="en-US" altLang="zh-CN"/>
          </a:p>
          <a:p>
            <a:r>
              <a:rPr lang="en-US" altLang="zh-CN"/>
              <a:t>transfer</a:t>
            </a:r>
            <a:r>
              <a:rPr lang="zh-CN" altLang="en-US"/>
              <a:t>在转账失败后会导致连锁性回滚，抛出异常</a:t>
            </a:r>
            <a:endParaRPr lang="en-US" altLang="zh-CN"/>
          </a:p>
          <a:p>
            <a:r>
              <a:rPr lang="en-US" altLang="zh-CN"/>
              <a:t>send</a:t>
            </a:r>
            <a:r>
              <a:rPr lang="zh-CN" altLang="en-US"/>
              <a:t>转账失败会返回</a:t>
            </a:r>
            <a:r>
              <a:rPr lang="en-US" altLang="zh-CN"/>
              <a:t>false</a:t>
            </a:r>
            <a:r>
              <a:rPr lang="zh-CN" altLang="en-US"/>
              <a:t>，不会导致连锁性回滚</a:t>
            </a:r>
            <a:endParaRPr lang="en-US" altLang="zh-CN"/>
          </a:p>
          <a:p>
            <a:r>
              <a:rPr lang="en-US" altLang="zh-CN"/>
              <a:t>call</a:t>
            </a:r>
            <a:r>
              <a:rPr lang="zh-CN" altLang="en-US"/>
              <a:t>的方式本意是用于发动函数调用，但是也可以进行转账。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前两者在调用时，只消耗</a:t>
            </a:r>
            <a:r>
              <a:rPr lang="en-US" altLang="zh-CN"/>
              <a:t>2300wei</a:t>
            </a:r>
            <a:r>
              <a:rPr lang="zh-CN" altLang="en-US"/>
              <a:t>的汽油费，这点汽油费很少，只能写一个</a:t>
            </a:r>
            <a:r>
              <a:rPr lang="en-US" altLang="zh-CN"/>
              <a:t>log</a:t>
            </a:r>
            <a:r>
              <a:rPr lang="zh-CN" altLang="en-US"/>
              <a:t>，而</a:t>
            </a:r>
            <a:r>
              <a:rPr lang="en-US" altLang="zh-CN"/>
              <a:t>call</a:t>
            </a:r>
            <a:r>
              <a:rPr lang="zh-CN" altLang="en-US"/>
              <a:t>的方式则是将自己还剩下的所有汽油费全部发送过去</a:t>
            </a:r>
            <a:r>
              <a:rPr lang="en-US" altLang="zh-CN"/>
              <a:t>(</a:t>
            </a:r>
            <a:r>
              <a:rPr lang="zh-CN" altLang="en-US"/>
              <a:t>合约调用合约时常用</a:t>
            </a:r>
            <a:r>
              <a:rPr lang="en-US" altLang="zh-CN"/>
              <a:t>call</a:t>
            </a:r>
            <a:r>
              <a:rPr lang="zh-CN" altLang="en-US"/>
              <a:t>，没用完的汽油费会退回</a:t>
            </a:r>
            <a:r>
              <a:rPr lang="en-US" altLang="zh-CN"/>
              <a:t>)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例如</a:t>
            </a:r>
            <a:r>
              <a:rPr lang="en-US" altLang="zh-CN"/>
              <a:t>A</a:t>
            </a:r>
            <a:r>
              <a:rPr lang="zh-CN" altLang="en-US"/>
              <a:t>合约调用</a:t>
            </a:r>
            <a:r>
              <a:rPr lang="en-US" altLang="zh-CN"/>
              <a:t>B</a:t>
            </a:r>
            <a:r>
              <a:rPr lang="zh-CN" altLang="en-US"/>
              <a:t>合约，而</a:t>
            </a:r>
            <a:r>
              <a:rPr lang="en-US" altLang="zh-CN"/>
              <a:t>A</a:t>
            </a:r>
            <a:r>
              <a:rPr lang="zh-CN" altLang="en-US"/>
              <a:t>不知道</a:t>
            </a:r>
            <a:r>
              <a:rPr lang="en-US" altLang="zh-CN"/>
              <a:t>B</a:t>
            </a:r>
            <a:r>
              <a:rPr lang="zh-CN" altLang="en-US"/>
              <a:t>要调用哪些合约，为了防止汽油费不足导致交易失败，</a:t>
            </a:r>
            <a:r>
              <a:rPr lang="en-US" altLang="zh-CN"/>
              <a:t>A</a:t>
            </a:r>
            <a:r>
              <a:rPr lang="zh-CN" altLang="en-US"/>
              <a:t>将自己所有汽油费发给</a:t>
            </a:r>
            <a:r>
              <a:rPr lang="en-US" altLang="zh-CN"/>
              <a:t>B</a:t>
            </a:r>
            <a:r>
              <a:rPr lang="zh-CN" altLang="en-US"/>
              <a:t>来减少失败可能性。</a:t>
            </a:r>
          </a:p>
        </p:txBody>
      </p:sp>
    </p:spTree>
    <p:extLst>
      <p:ext uri="{BB962C8B-B14F-4D97-AF65-F5344CB8AC3E}">
        <p14:creationId xmlns:p14="http://schemas.microsoft.com/office/powerpoint/2010/main" val="3364010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CF96726-AF3F-48B4-B5BF-7D85F9C5D9FA}"/>
              </a:ext>
            </a:extLst>
          </p:cNvPr>
          <p:cNvSpPr txBox="1"/>
          <p:nvPr/>
        </p:nvSpPr>
        <p:spPr>
          <a:xfrm>
            <a:off x="5514680" y="2844225"/>
            <a:ext cx="3497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3362152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05F3822-904A-4425-8541-92BC490A2F60}"/>
              </a:ext>
            </a:extLst>
          </p:cNvPr>
          <p:cNvSpPr txBox="1"/>
          <p:nvPr/>
        </p:nvSpPr>
        <p:spPr>
          <a:xfrm>
            <a:off x="527900" y="1178351"/>
            <a:ext cx="10397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0">
                <a:effectLst/>
                <a:latin typeface="-apple-system"/>
              </a:rPr>
              <a:t>回顾以太坊挖矿过程：</a:t>
            </a:r>
            <a:br>
              <a:rPr lang="zh-CN" altLang="en-US"/>
            </a:br>
            <a:r>
              <a:rPr lang="zh-CN" altLang="en-US" b="0" i="0">
                <a:effectLst/>
                <a:latin typeface="-apple-system"/>
              </a:rPr>
              <a:t>根据</a:t>
            </a:r>
            <a:r>
              <a:rPr lang="en-US" altLang="zh-CN" b="0" i="0">
                <a:effectLst/>
                <a:latin typeface="-apple-system"/>
              </a:rPr>
              <a:t>block header</a:t>
            </a:r>
            <a:r>
              <a:rPr lang="zh-CN" altLang="en-US" b="0" i="0">
                <a:effectLst/>
                <a:latin typeface="-apple-system"/>
              </a:rPr>
              <a:t>和其中的</a:t>
            </a:r>
            <a:r>
              <a:rPr lang="en-US" altLang="zh-CN">
                <a:latin typeface="-apple-system"/>
              </a:rPr>
              <a:t>n</a:t>
            </a:r>
            <a:r>
              <a:rPr lang="en-US" altLang="zh-CN" b="0" i="0">
                <a:effectLst/>
                <a:latin typeface="-apple-system"/>
              </a:rPr>
              <a:t>once</a:t>
            </a:r>
            <a:r>
              <a:rPr lang="zh-CN" altLang="en-US" b="0" i="0">
                <a:effectLst/>
                <a:latin typeface="-apple-system"/>
              </a:rPr>
              <a:t>值计算一个初始哈希，根据其映射到某个初始位置</a:t>
            </a:r>
            <a:r>
              <a:rPr lang="en-US" altLang="zh-CN" b="0" i="0">
                <a:effectLst/>
                <a:latin typeface="-apple-system"/>
              </a:rPr>
              <a:t>A</a:t>
            </a:r>
            <a:r>
              <a:rPr lang="zh-CN" altLang="en-US" b="0" i="0">
                <a:effectLst/>
                <a:latin typeface="-apple-system"/>
              </a:rPr>
              <a:t>，读取</a:t>
            </a:r>
            <a:r>
              <a:rPr lang="en-US" altLang="zh-CN" b="0" i="0">
                <a:effectLst/>
                <a:latin typeface="-apple-system"/>
              </a:rPr>
              <a:t>A</a:t>
            </a:r>
            <a:r>
              <a:rPr lang="zh-CN" altLang="en-US" b="0" i="0">
                <a:effectLst/>
                <a:latin typeface="-apple-system"/>
              </a:rPr>
              <a:t>位置的数及其相邻的后一个位置</a:t>
            </a:r>
            <a:r>
              <a:rPr lang="en-US" altLang="zh-CN" b="0" i="0">
                <a:effectLst/>
                <a:latin typeface="-apple-system"/>
              </a:rPr>
              <a:t>A’</a:t>
            </a:r>
            <a:r>
              <a:rPr lang="zh-CN" altLang="en-US" b="0" i="0">
                <a:effectLst/>
                <a:latin typeface="-apple-system"/>
              </a:rPr>
              <a:t>上的数</a:t>
            </a:r>
            <a:r>
              <a:rPr lang="en-US" altLang="zh-CN" b="0" i="0">
                <a:effectLst/>
                <a:latin typeface="-apple-system"/>
              </a:rPr>
              <a:t>,</a:t>
            </a:r>
            <a:r>
              <a:rPr lang="zh-CN" altLang="en-US" b="0" i="0">
                <a:effectLst/>
                <a:latin typeface="-apple-system"/>
              </a:rPr>
              <a:t>根据该两个数进行运算，算得下一个位置</a:t>
            </a:r>
            <a:r>
              <a:rPr lang="en-US" altLang="zh-CN" b="0" i="0">
                <a:effectLst/>
                <a:latin typeface="-apple-system"/>
              </a:rPr>
              <a:t>B</a:t>
            </a:r>
            <a:r>
              <a:rPr lang="zh-CN" altLang="en-US" b="0" i="0">
                <a:effectLst/>
                <a:latin typeface="-apple-system"/>
              </a:rPr>
              <a:t>，读取</a:t>
            </a:r>
            <a:r>
              <a:rPr lang="en-US" altLang="zh-CN" b="0" i="0">
                <a:effectLst/>
                <a:latin typeface="-apple-system"/>
              </a:rPr>
              <a:t>B</a:t>
            </a:r>
            <a:r>
              <a:rPr lang="zh-CN" altLang="en-US" b="0" i="0">
                <a:effectLst/>
                <a:latin typeface="-apple-system"/>
              </a:rPr>
              <a:t>和</a:t>
            </a:r>
            <a:r>
              <a:rPr lang="en-US" altLang="zh-CN" b="0" i="0">
                <a:effectLst/>
                <a:latin typeface="-apple-system"/>
              </a:rPr>
              <a:t>B’</a:t>
            </a:r>
            <a:r>
              <a:rPr lang="zh-CN" altLang="en-US" b="0" i="0">
                <a:effectLst/>
                <a:latin typeface="-apple-system"/>
              </a:rPr>
              <a:t>位置上的数，依次类推，迭代读取</a:t>
            </a:r>
            <a:r>
              <a:rPr lang="en-US" altLang="zh-CN" b="0" i="0">
                <a:effectLst/>
                <a:latin typeface="-apple-system"/>
              </a:rPr>
              <a:t>64</a:t>
            </a:r>
            <a:r>
              <a:rPr lang="zh-CN" altLang="en-US" b="0" i="0">
                <a:effectLst/>
                <a:latin typeface="-apple-system"/>
              </a:rPr>
              <a:t>次，共读取</a:t>
            </a:r>
            <a:r>
              <a:rPr lang="en-US" altLang="zh-CN" b="0" i="0">
                <a:effectLst/>
                <a:latin typeface="-apple-system"/>
              </a:rPr>
              <a:t>128</a:t>
            </a:r>
            <a:r>
              <a:rPr lang="zh-CN" altLang="en-US" b="0" i="0">
                <a:effectLst/>
                <a:latin typeface="-apple-system"/>
              </a:rPr>
              <a:t>个数。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EFFB9F-EC41-4FBE-B327-183A3545F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782" y="2488725"/>
            <a:ext cx="8039100" cy="22764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7E65E06-3841-4B08-B807-468937BAD501}"/>
              </a:ext>
            </a:extLst>
          </p:cNvPr>
          <p:cNvSpPr txBox="1"/>
          <p:nvPr/>
        </p:nvSpPr>
        <p:spPr>
          <a:xfrm>
            <a:off x="791851" y="4940985"/>
            <a:ext cx="10397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0">
                <a:effectLst/>
                <a:latin typeface="-apple-system"/>
              </a:rPr>
              <a:t>最后，计算出一个哈希值与挖矿难度目标阈值比较，若不符合就重新更换</a:t>
            </a:r>
            <a:r>
              <a:rPr lang="en-US" altLang="zh-CN" b="1">
                <a:latin typeface="-apple-system"/>
              </a:rPr>
              <a:t>n</a:t>
            </a:r>
            <a:r>
              <a:rPr lang="en-US" altLang="zh-CN" b="1" i="0">
                <a:effectLst/>
                <a:latin typeface="-apple-system"/>
              </a:rPr>
              <a:t>once  </a:t>
            </a:r>
            <a:r>
              <a:rPr lang="zh-CN" altLang="en-US" b="1" i="0">
                <a:effectLst/>
                <a:latin typeface="-apple-system"/>
              </a:rPr>
              <a:t>（</a:t>
            </a:r>
            <a:r>
              <a:rPr lang="en-US" altLang="zh-CN" b="1" i="0">
                <a:effectLst/>
                <a:latin typeface="-apple-system"/>
              </a:rPr>
              <a:t>POW</a:t>
            </a:r>
            <a:r>
              <a:rPr lang="zh-CN" altLang="en-US" b="1" i="0">
                <a:effectLst/>
                <a:latin typeface="-apple-system"/>
              </a:rPr>
              <a:t>）</a:t>
            </a:r>
            <a:r>
              <a:rPr lang="zh-CN" altLang="en-US" b="0" i="0">
                <a:effectLst/>
                <a:latin typeface="-apple-system"/>
              </a:rPr>
              <a:t>，重复以上操作直到最终计算哈希值符合难度要求，或当前区块已经被挖出。</a:t>
            </a:r>
            <a:endParaRPr lang="en-US" altLang="zh-CN" b="0" i="0">
              <a:effectLst/>
              <a:latin typeface="-apple-system"/>
            </a:endParaRPr>
          </a:p>
          <a:p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如果矿工</a:t>
            </a:r>
            <a:r>
              <a:rPr lang="en-US" altLang="zh-CN" b="0" i="0">
                <a:solidFill>
                  <a:srgbClr val="121212"/>
                </a:solidFill>
                <a:effectLst/>
                <a:latin typeface="-apple-system"/>
              </a:rPr>
              <a:t>A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率先找到满足要求的哈希值，那么矿工</a:t>
            </a:r>
            <a:r>
              <a:rPr lang="en-US" altLang="zh-CN" b="0" i="0">
                <a:solidFill>
                  <a:srgbClr val="121212"/>
                </a:solidFill>
                <a:effectLst/>
                <a:latin typeface="-apple-system"/>
              </a:rPr>
              <a:t>A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将获得以太币作为奖励，</a:t>
            </a:r>
            <a:r>
              <a:rPr lang="zh-CN" altLang="en-US" b="1" i="0">
                <a:solidFill>
                  <a:srgbClr val="121212"/>
                </a:solidFill>
                <a:effectLst/>
                <a:latin typeface="-apple-system"/>
              </a:rPr>
              <a:t>并在全网广播区块，让所有节点进行验证并更新账本，验证哈希值是否正确几乎不需要什么时间。</a:t>
            </a:r>
            <a:endParaRPr lang="zh-CN" altLang="en-US" b="1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C4B7E8-07A5-4F66-A994-2C2469D02A41}"/>
              </a:ext>
            </a:extLst>
          </p:cNvPr>
          <p:cNvSpPr txBox="1"/>
          <p:nvPr/>
        </p:nvSpPr>
        <p:spPr>
          <a:xfrm>
            <a:off x="527900" y="532020"/>
            <a:ext cx="4798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为什么挖矿慢，但验证快？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489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FCFCA01-9512-4A66-8BFD-7F7C4DCF9A7C}"/>
              </a:ext>
            </a:extLst>
          </p:cNvPr>
          <p:cNvSpPr txBox="1"/>
          <p:nvPr/>
        </p:nvSpPr>
        <p:spPr>
          <a:xfrm>
            <a:off x="443060" y="1008668"/>
            <a:ext cx="93608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0">
                <a:effectLst/>
                <a:latin typeface="-apple-system"/>
              </a:rPr>
              <a:t>如何进行区块的有效性验证？</a:t>
            </a:r>
            <a:endParaRPr lang="en-US" altLang="zh-CN" b="1" i="0">
              <a:effectLst/>
              <a:latin typeface="-apple-system"/>
            </a:endParaRPr>
          </a:p>
          <a:p>
            <a:endParaRPr lang="en-US" altLang="zh-CN">
              <a:latin typeface="-apple-system"/>
            </a:endParaRPr>
          </a:p>
          <a:p>
            <a:r>
              <a:rPr lang="zh-CN" altLang="en-US" b="0" i="0">
                <a:effectLst/>
                <a:latin typeface="-apple-system"/>
              </a:rPr>
              <a:t>区块的有效性验证一般分以下几个步骤：</a:t>
            </a:r>
            <a:br>
              <a:rPr lang="zh-CN" altLang="en-US"/>
            </a:br>
            <a:r>
              <a:rPr lang="en-US" altLang="zh-CN" b="0" i="0">
                <a:effectLst/>
                <a:latin typeface="-apple-system"/>
              </a:rPr>
              <a:t>1.</a:t>
            </a:r>
            <a:r>
              <a:rPr lang="zh-CN" altLang="en-US" b="0" i="0">
                <a:effectLst/>
                <a:latin typeface="-apple-system"/>
              </a:rPr>
              <a:t>验证区块头：调用</a:t>
            </a:r>
            <a:r>
              <a:rPr lang="en-US" altLang="zh-CN" b="0" i="0">
                <a:effectLst/>
                <a:latin typeface="-apple-system"/>
              </a:rPr>
              <a:t>Ethash.VerifyHeaders()</a:t>
            </a:r>
            <a:br>
              <a:rPr lang="zh-CN" altLang="en-US"/>
            </a:br>
            <a:r>
              <a:rPr lang="en-US" altLang="zh-CN" b="0" i="0">
                <a:effectLst/>
                <a:latin typeface="-apple-system"/>
              </a:rPr>
              <a:t>2.</a:t>
            </a:r>
            <a:r>
              <a:rPr lang="zh-CN" altLang="en-US" b="0" i="0">
                <a:effectLst/>
                <a:latin typeface="-apple-system"/>
              </a:rPr>
              <a:t>验证区块内容：调用</a:t>
            </a:r>
            <a:r>
              <a:rPr lang="en-US" altLang="zh-CN" b="0" i="0">
                <a:effectLst/>
                <a:latin typeface="-apple-system"/>
              </a:rPr>
              <a:t>BlockValidator.VerifyBody()</a:t>
            </a:r>
            <a:r>
              <a:rPr lang="zh-CN" altLang="en-US" b="0" i="0">
                <a:effectLst/>
                <a:latin typeface="-apple-system"/>
              </a:rPr>
              <a:t>（内部还会调用</a:t>
            </a:r>
            <a:r>
              <a:rPr lang="en-US" altLang="zh-CN" b="0" i="0">
                <a:effectLst/>
                <a:latin typeface="-apple-system"/>
              </a:rPr>
              <a:t>Ethash.VerifyUncles()</a:t>
            </a:r>
            <a:r>
              <a:rPr lang="zh-CN" altLang="en-US" b="0" i="0">
                <a:effectLst/>
                <a:latin typeface="-apple-system"/>
              </a:rPr>
              <a:t>）</a:t>
            </a:r>
            <a:endParaRPr lang="en-US" altLang="zh-CN" b="0" i="0">
              <a:effectLst/>
              <a:latin typeface="-apple-system"/>
            </a:endParaRPr>
          </a:p>
          <a:p>
            <a:endParaRPr lang="en-US" altLang="zh-CN">
              <a:latin typeface="-apple-system"/>
            </a:endParaRPr>
          </a:p>
          <a:p>
            <a:r>
              <a:rPr lang="zh-CN" altLang="en-US">
                <a:latin typeface="-apple-system"/>
              </a:rPr>
              <a:t>验证细节：见源代码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575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F5CA6AD-FBF2-41C1-97A2-1FE1140AB407}"/>
              </a:ext>
            </a:extLst>
          </p:cNvPr>
          <p:cNvSpPr txBox="1"/>
          <p:nvPr/>
        </p:nvSpPr>
        <p:spPr>
          <a:xfrm>
            <a:off x="631595" y="787501"/>
            <a:ext cx="3940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为什么挖矿需要大的内存？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0BDC1B-1961-4F02-9CCC-BCD821F987FE}"/>
              </a:ext>
            </a:extLst>
          </p:cNvPr>
          <p:cNvSpPr txBox="1"/>
          <p:nvPr/>
        </p:nvSpPr>
        <p:spPr>
          <a:xfrm>
            <a:off x="631595" y="1502261"/>
            <a:ext cx="110105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0" i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以太坊没有被</a:t>
            </a:r>
            <a:r>
              <a:rPr lang="en-US" altLang="zh-CN" b="0" i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Asic</a:t>
            </a:r>
            <a:r>
              <a:rPr lang="zh-CN" altLang="en-US" b="0" i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矿机攻陷，因为它的共识算法非常消耗显存，这种内存密集型算法使得擅长计算的</a:t>
            </a:r>
            <a:r>
              <a:rPr lang="en-US" altLang="zh-CN" b="0" i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Asic</a:t>
            </a:r>
            <a:r>
              <a:rPr lang="zh-CN" altLang="en-US" b="0" i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芯片在挖取以太坊时几乎没有优势。</a:t>
            </a:r>
          </a:p>
          <a:p>
            <a:pPr algn="l"/>
            <a:r>
              <a:rPr lang="zh-CN" altLang="en-US" b="0" i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但是，共识算法也有弊端，它会产生</a:t>
            </a:r>
            <a:r>
              <a:rPr lang="en-US" altLang="zh-CN" b="0" i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DAG</a:t>
            </a:r>
            <a:r>
              <a:rPr lang="zh-CN" altLang="en-US" b="0" i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文件，这个文件会被存储在显存之中，每出一个块就会产生新的</a:t>
            </a:r>
            <a:r>
              <a:rPr lang="en-US" altLang="zh-CN" b="0" i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DAG</a:t>
            </a:r>
            <a:r>
              <a:rPr lang="zh-CN" altLang="en-US" b="0" i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文件，而这个文件要包含之前所有区块的加密信息，于是，</a:t>
            </a:r>
            <a:r>
              <a:rPr lang="en-US" altLang="zh-CN" b="0" i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DAG </a:t>
            </a:r>
            <a:r>
              <a:rPr lang="zh-CN" altLang="en-US" b="0" i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文件就越来越大。</a:t>
            </a:r>
          </a:p>
          <a:p>
            <a:pPr algn="l"/>
            <a:r>
              <a:rPr lang="en-US" altLang="zh-CN" b="0" i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DAG</a:t>
            </a:r>
            <a:r>
              <a:rPr lang="zh-CN" altLang="en-US" b="0" i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文件每年增长</a:t>
            </a:r>
            <a:r>
              <a:rPr lang="en-US" altLang="zh-CN" b="0" i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520M</a:t>
            </a:r>
            <a:r>
              <a:rPr lang="zh-CN" altLang="en-US" b="1" i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i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2020</a:t>
            </a:r>
            <a:r>
              <a:rPr lang="zh-CN" altLang="en-US" i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年</a:t>
            </a:r>
            <a:r>
              <a:rPr lang="en-US" altLang="zh-CN" i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12</a:t>
            </a:r>
            <a:r>
              <a:rPr lang="zh-CN" altLang="en-US" i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月月底，</a:t>
            </a:r>
            <a:r>
              <a:rPr lang="en-US" altLang="zh-CN" i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DAG</a:t>
            </a:r>
            <a:r>
              <a:rPr lang="zh-CN" altLang="en-US" i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文件达到</a:t>
            </a:r>
            <a:r>
              <a:rPr lang="en-US" altLang="zh-CN" i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4G</a:t>
            </a:r>
            <a:r>
              <a:rPr lang="zh-CN" altLang="en-US" i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053571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806C5C-5E94-4B1A-AFE5-6DAFF374A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42" y="1777246"/>
            <a:ext cx="9448308" cy="369972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CC0DCE-94DD-4F72-B5D4-DD982069F7F2}"/>
              </a:ext>
            </a:extLst>
          </p:cNvPr>
          <p:cNvSpPr txBox="1"/>
          <p:nvPr/>
        </p:nvSpPr>
        <p:spPr>
          <a:xfrm>
            <a:off x="4488729" y="556181"/>
            <a:ext cx="3214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智能合约的创建和运行</a:t>
            </a:r>
          </a:p>
        </p:txBody>
      </p:sp>
    </p:spTree>
    <p:extLst>
      <p:ext uri="{BB962C8B-B14F-4D97-AF65-F5344CB8AC3E}">
        <p14:creationId xmlns:p14="http://schemas.microsoft.com/office/powerpoint/2010/main" val="433425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C4F5EE3-5095-4A45-812F-75AEFF887FE9}"/>
              </a:ext>
            </a:extLst>
          </p:cNvPr>
          <p:cNvSpPr txBox="1"/>
          <p:nvPr/>
        </p:nvSpPr>
        <p:spPr>
          <a:xfrm>
            <a:off x="4336329" y="432370"/>
            <a:ext cx="4675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外部账户如何调用智能合约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A16E08-3326-4BDC-BC7A-108F316F718E}"/>
              </a:ext>
            </a:extLst>
          </p:cNvPr>
          <p:cNvSpPr txBox="1"/>
          <p:nvPr/>
        </p:nvSpPr>
        <p:spPr>
          <a:xfrm>
            <a:off x="820132" y="1496455"/>
            <a:ext cx="1055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创建一个</a:t>
            </a:r>
            <a:r>
              <a:rPr lang="zh-CN" altLang="en-US" b="1"/>
              <a:t>交易</a:t>
            </a:r>
            <a:r>
              <a:rPr lang="zh-CN" altLang="en-US"/>
              <a:t>，接收地址为要调用的智能合约的地址，</a:t>
            </a:r>
            <a:r>
              <a:rPr lang="en-US" altLang="zh-CN"/>
              <a:t>data</a:t>
            </a:r>
            <a:r>
              <a:rPr lang="zh-CN" altLang="en-US"/>
              <a:t>域填写</a:t>
            </a:r>
            <a:r>
              <a:rPr lang="zh-CN" altLang="en-US" b="1"/>
              <a:t>要调用的函数及其参数</a:t>
            </a:r>
            <a:r>
              <a:rPr lang="zh-CN" altLang="en-US"/>
              <a:t>的编码值。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D5FA79-84DA-495A-89C4-84AE84099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465" y="3074160"/>
            <a:ext cx="8657070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83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CF6273-EFCA-43F2-BB2E-8F539469A0C2}"/>
              </a:ext>
            </a:extLst>
          </p:cNvPr>
          <p:cNvSpPr txBox="1"/>
          <p:nvPr/>
        </p:nvSpPr>
        <p:spPr>
          <a:xfrm>
            <a:off x="3871274" y="476046"/>
            <a:ext cx="4028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合约账户调用合约账户的三种方法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C27C68-4CA9-4850-B3D0-DDA1AFBE2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79" y="1413484"/>
            <a:ext cx="10392594" cy="395036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D96D51D-FD6B-4776-A0C4-647F1D995A96}"/>
              </a:ext>
            </a:extLst>
          </p:cNvPr>
          <p:cNvSpPr txBox="1"/>
          <p:nvPr/>
        </p:nvSpPr>
        <p:spPr>
          <a:xfrm>
            <a:off x="801279" y="5901180"/>
            <a:ext cx="786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>
                <a:effectLst/>
                <a:latin typeface="-apple-system"/>
              </a:rPr>
              <a:t>错误处理：一方产生异常会导致另一方也进行回滚操作。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38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6B35C2-3B17-4FFC-A13B-DDDBC8F80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402" y="674592"/>
            <a:ext cx="8634951" cy="4738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125E261-FDEC-407D-864A-37BD720DEF95}"/>
              </a:ext>
            </a:extLst>
          </p:cNvPr>
          <p:cNvSpPr txBox="1"/>
          <p:nvPr/>
        </p:nvSpPr>
        <p:spPr>
          <a:xfrm>
            <a:off x="1245909" y="5860242"/>
            <a:ext cx="9700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>
                <a:effectLst/>
                <a:latin typeface="-apple-system"/>
              </a:rPr>
              <a:t>错误处理：</a:t>
            </a:r>
            <a:r>
              <a:rPr lang="en-US" altLang="zh-CN" b="0" i="0">
                <a:effectLst/>
                <a:latin typeface="-apple-system"/>
              </a:rPr>
              <a:t>address.call()</a:t>
            </a:r>
            <a:r>
              <a:rPr lang="zh-CN" altLang="en-US" b="0" i="0">
                <a:effectLst/>
                <a:latin typeface="-apple-system"/>
              </a:rPr>
              <a:t>的方法，如果调用过程中被调用合约产生异常，会导致</a:t>
            </a:r>
            <a:r>
              <a:rPr lang="en-US" altLang="zh-CN" b="0" i="0">
                <a:effectLst/>
                <a:latin typeface="-apple-system"/>
              </a:rPr>
              <a:t>call()</a:t>
            </a:r>
            <a:r>
              <a:rPr lang="zh-CN" altLang="en-US" b="0" i="0">
                <a:effectLst/>
                <a:latin typeface="-apple-system"/>
              </a:rPr>
              <a:t>返回</a:t>
            </a:r>
            <a:r>
              <a:rPr lang="en-US" altLang="zh-CN" b="0" i="0">
                <a:effectLst/>
                <a:latin typeface="-apple-system"/>
              </a:rPr>
              <a:t>false</a:t>
            </a:r>
            <a:r>
              <a:rPr lang="zh-CN" altLang="en-US" b="0" i="0">
                <a:effectLst/>
                <a:latin typeface="-apple-system"/>
              </a:rPr>
              <a:t>，但发起调用的函数不会抛出异常，而是</a:t>
            </a:r>
            <a:r>
              <a:rPr lang="zh-CN" altLang="en-US" b="1" i="0">
                <a:effectLst/>
                <a:latin typeface="-apple-system"/>
              </a:rPr>
              <a:t>继续执行</a:t>
            </a:r>
            <a:r>
              <a:rPr lang="zh-CN" altLang="en-US" b="0" i="0">
                <a:effectLst/>
                <a:latin typeface="-apple-system"/>
              </a:rPr>
              <a:t>。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65B2BB-783B-4A17-8C03-C5BF6180926D}"/>
              </a:ext>
            </a:extLst>
          </p:cNvPr>
          <p:cNvSpPr txBox="1"/>
          <p:nvPr/>
        </p:nvSpPr>
        <p:spPr>
          <a:xfrm>
            <a:off x="2809187" y="789714"/>
            <a:ext cx="61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2.</a:t>
            </a:r>
            <a:endParaRPr lang="zh-CN" altLang="en-US" sz="320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82EF306-B327-4573-A94B-C8FD311B3537}"/>
              </a:ext>
            </a:extLst>
          </p:cNvPr>
          <p:cNvCxnSpPr/>
          <p:nvPr/>
        </p:nvCxnSpPr>
        <p:spPr>
          <a:xfrm>
            <a:off x="6919274" y="1960775"/>
            <a:ext cx="1885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87D25FA-ACD2-4A46-90F2-D57545D13D3F}"/>
              </a:ext>
            </a:extLst>
          </p:cNvPr>
          <p:cNvSpPr txBox="1"/>
          <p:nvPr/>
        </p:nvSpPr>
        <p:spPr>
          <a:xfrm>
            <a:off x="8974318" y="1800520"/>
            <a:ext cx="180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合约</a:t>
            </a:r>
            <a:r>
              <a:rPr lang="en-US" altLang="zh-CN">
                <a:solidFill>
                  <a:srgbClr val="FF0000"/>
                </a:solidFill>
              </a:rPr>
              <a:t>A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en-US" altLang="zh-CN">
                <a:solidFill>
                  <a:srgbClr val="FF0000"/>
                </a:solidFill>
              </a:rPr>
              <a:t>foo</a:t>
            </a:r>
            <a:r>
              <a:rPr lang="zh-CN" altLang="en-US">
                <a:solidFill>
                  <a:srgbClr val="FF0000"/>
                </a:solidFill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3091497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54E13A-BF88-4B24-B394-20D8CDD5C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7" y="1322652"/>
            <a:ext cx="10294226" cy="42126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A46EF53-6AAE-4FCC-AB09-3DC2CE6ABE88}"/>
              </a:ext>
            </a:extLst>
          </p:cNvPr>
          <p:cNvSpPr txBox="1"/>
          <p:nvPr/>
        </p:nvSpPr>
        <p:spPr>
          <a:xfrm>
            <a:off x="2898742" y="1407492"/>
            <a:ext cx="59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/>
              <a:t>3.</a:t>
            </a:r>
            <a:endParaRPr lang="zh-CN" altLang="en-US" sz="3600"/>
          </a:p>
        </p:txBody>
      </p:sp>
    </p:spTree>
    <p:extLst>
      <p:ext uri="{BB962C8B-B14F-4D97-AF65-F5344CB8AC3E}">
        <p14:creationId xmlns:p14="http://schemas.microsoft.com/office/powerpoint/2010/main" val="3447590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1583</TotalTime>
  <Words>1223</Words>
  <Application>Microsoft Office PowerPoint</Application>
  <PresentationFormat>宽屏</PresentationFormat>
  <Paragraphs>65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-apple-system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43</cp:revision>
  <dcterms:created xsi:type="dcterms:W3CDTF">2021-07-12T05:01:43Z</dcterms:created>
  <dcterms:modified xsi:type="dcterms:W3CDTF">2021-07-13T07:25:17Z</dcterms:modified>
</cp:coreProperties>
</file>